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3" r:id="rId3"/>
    <p:sldId id="284" r:id="rId4"/>
    <p:sldId id="290" r:id="rId5"/>
    <p:sldId id="293" r:id="rId6"/>
    <p:sldId id="285" r:id="rId7"/>
    <p:sldId id="286" r:id="rId8"/>
    <p:sldId id="287" r:id="rId9"/>
    <p:sldId id="288" r:id="rId10"/>
    <p:sldId id="289" r:id="rId11"/>
    <p:sldId id="291" r:id="rId12"/>
    <p:sldId id="292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4" r:id="rId23"/>
    <p:sldId id="305" r:id="rId24"/>
    <p:sldId id="306" r:id="rId25"/>
    <p:sldId id="307" r:id="rId26"/>
    <p:sldId id="3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88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orient="horz" pos="168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5B"/>
    <a:srgbClr val="FFA600"/>
    <a:srgbClr val="FFFFFF"/>
    <a:srgbClr val="F8CBAD"/>
    <a:srgbClr val="F65437"/>
    <a:srgbClr val="FA9D8E"/>
    <a:srgbClr val="7F7F7F"/>
    <a:srgbClr val="A6A6A6"/>
    <a:srgbClr val="BFBFBF"/>
    <a:srgbClr val="F87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94660"/>
  </p:normalViewPr>
  <p:slideViewPr>
    <p:cSldViewPr snapToGrid="0" showGuides="1">
      <p:cViewPr>
        <p:scale>
          <a:sx n="112" d="100"/>
          <a:sy n="112" d="100"/>
        </p:scale>
        <p:origin x="228" y="144"/>
      </p:cViewPr>
      <p:guideLst>
        <p:guide orient="horz" pos="2352"/>
        <p:guide pos="3840"/>
        <p:guide pos="7488"/>
        <p:guide pos="192"/>
        <p:guide orient="horz" pos="168"/>
        <p:guide orient="horz" pos="4032"/>
        <p:guide orient="horz" pos="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CC92D-9EAA-452E-B130-EEBE4B062710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602E4-7765-4483-8C89-20FD25AE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16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9970-2B48-4D58-BD89-76AB06302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33962-F63A-4DF1-AEC1-0A184470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46D4-9A3E-41B7-9A73-C46AB7E3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F14C-10B8-4F75-B2E1-63B4753B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4A7ED-0C12-41E2-9A49-555C467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2144-C7D2-46E3-812C-6F8D543B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4D5AC-4B24-4723-A804-79EB8D08F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AEB86-A838-4573-A558-B69AB85B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893DA-9ADF-40CA-889C-06A4BDCB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CE92C-376C-429A-8987-6E7C7C38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9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90256E-0718-4134-A43D-E303E7343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20B70-3CDE-44DE-B665-EA8B7E6C8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E32C8-23ED-4F5A-8412-B51B98E0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8E398-29E6-422F-908C-6A2C7103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D32D4-71F9-4530-9004-640DD887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7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DDDF-A7B0-445A-A7AE-BE86C1DF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4EFD0-7F00-42E4-BF8A-F31A648CD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768A3-868A-4C97-8AE3-088E9BFD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67CD-6339-48DC-B491-732067BC2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3F6F3-CDB8-4477-B94D-25A18A9A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6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CF08-4AF3-469C-ADE0-CFA82CD7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4C3E9-65C9-41AC-9750-D825E15FC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C9953-6A5A-4C54-91B0-45C45258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EEB93-885A-4708-967F-4C432835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12BB9-BE5F-4659-9272-6B3EA6C5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20FB-C502-42C1-A559-A27AA0CA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7E26-E788-4820-8DA3-801185138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851BD-D9F7-4AA1-AA00-B04F86B05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9C722-95D3-40C5-ADCA-293EF4C2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082E0-E8D8-4CAD-B37E-8C4351FA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02654-9A38-4F5B-9F07-C7DBCB9B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C179-873E-49DB-B615-F43C2332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E8C-41AB-4E56-B0C9-825FECC7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DEF66-A9BD-4966-8DA3-4DCF5D173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29E6D-915B-4843-A6A4-43DB429FF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A0369-96B7-4CC6-9AEF-8C5834B2E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2A47B-7075-4DB2-82EB-599355D2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44F7B3-5C3C-4E41-94DB-C9B4E1F2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387B5-1C79-48DF-BFE7-D733BF0C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AF7D-2A6A-42B7-8055-63FFD6CF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74E57-E060-4319-BE0F-EC04FB7DF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76013-513B-4297-940B-3470EAD2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B968C-D580-4966-9B98-70A4F62D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0DD20-C893-4AF2-9184-BE89B7B6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568B7-BF8B-48C0-9BDE-0F1D2312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1FB9-D8E1-4754-88B4-FA7DDFE4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0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14BC-0433-4A1A-8D5A-01714D711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9CA1-D6DA-4954-A1D9-D174CDAB3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ACBF2-2199-4D67-B776-09FB45681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6C321-0F9F-466A-8C1F-D21E492F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22DC9-398C-4B44-8748-2E96B355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8E752-96BD-447D-8912-9E76EEE3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13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228C-64CB-465C-B1AB-C911A783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73393-76D2-46F3-9FCE-DA74F4716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291BB-4310-405B-8C19-F662E1D98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3E76-8450-4583-8BF5-76AD6E9B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858D9-77A3-49FB-BA76-5CCF8FE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68F53-1F8B-4034-AAA5-EF6FE471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9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B0200-E429-4217-AFE3-5E6E8480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0A3CB-AF23-4ED3-9AFB-E5733BF26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3DB4-BAB7-49F5-97A8-DD714D66C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1E40-834A-40FC-9873-3FEC0026BB2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B472C-AE66-4C91-84AA-5AF5D645D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8460-F967-409B-AF4A-11876E3DB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1FC7-A12F-4810-B3C0-F705D0B9E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5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6C3FE2-0AC4-4F84-B110-275EA268F7A5}"/>
              </a:ext>
            </a:extLst>
          </p:cNvPr>
          <p:cNvSpPr/>
          <p:nvPr/>
        </p:nvSpPr>
        <p:spPr>
          <a:xfrm>
            <a:off x="7463352" y="511029"/>
            <a:ext cx="4728647" cy="5181600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D47BE52-3546-47C4-BA54-ADC3E625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"/>
          <a:stretch/>
        </p:blipFill>
        <p:spPr>
          <a:xfrm>
            <a:off x="0" y="0"/>
            <a:ext cx="74633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4F600-206C-422A-8AB2-4A6577BECBFC}"/>
              </a:ext>
            </a:extLst>
          </p:cNvPr>
          <p:cNvSpPr/>
          <p:nvPr/>
        </p:nvSpPr>
        <p:spPr>
          <a:xfrm>
            <a:off x="2821505" y="511029"/>
            <a:ext cx="4641848" cy="51816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9E2AEC-7ED8-4D55-927E-6D3121E42D98}"/>
              </a:ext>
            </a:extLst>
          </p:cNvPr>
          <p:cNvGrpSpPr/>
          <p:nvPr/>
        </p:nvGrpSpPr>
        <p:grpSpPr>
          <a:xfrm>
            <a:off x="3920051" y="2390310"/>
            <a:ext cx="7086600" cy="2835912"/>
            <a:chOff x="3920051" y="1693178"/>
            <a:chExt cx="7086600" cy="2835912"/>
          </a:xfrm>
        </p:grpSpPr>
        <p:sp>
          <p:nvSpPr>
            <p:cNvPr id="15" name="Title 13">
              <a:extLst>
                <a:ext uri="{FF2B5EF4-FFF2-40B4-BE49-F238E27FC236}">
                  <a16:creationId xmlns:a16="http://schemas.microsoft.com/office/drawing/2014/main" id="{E6C72F7B-4D54-43CD-AA48-85103B7C6FCF}"/>
                </a:ext>
              </a:extLst>
            </p:cNvPr>
            <p:cNvSpPr txBox="1">
              <a:spLocks/>
            </p:cNvSpPr>
            <p:nvPr/>
          </p:nvSpPr>
          <p:spPr>
            <a:xfrm>
              <a:off x="3920051" y="3170131"/>
              <a:ext cx="7086600" cy="110799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FA600"/>
                  </a:solidFill>
                  <a:effectLst/>
                  <a:uLnTx/>
                  <a:uFillTx/>
                  <a:ea typeface="+mj-ea"/>
                  <a:cs typeface="+mj-cs"/>
                </a:rPr>
                <a:t>NYC AIRBNB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solidFill>
                    <a:srgbClr val="FFA600"/>
                  </a:solidFill>
                </a:rPr>
                <a:t>AN ANALYSIS ON LISTINGS FOR 2019</a:t>
              </a:r>
              <a:endPara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24D565-47E9-4223-A503-D9D6E0D3E695}"/>
                </a:ext>
              </a:extLst>
            </p:cNvPr>
            <p:cNvSpPr txBox="1"/>
            <p:nvPr/>
          </p:nvSpPr>
          <p:spPr>
            <a:xfrm>
              <a:off x="4165142" y="4313646"/>
              <a:ext cx="62119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Ajay Acharya Kanagala, Jinee Hasmukhbh Patel, Rumana Myageri, Quyen Tuan Ngo</a:t>
              </a:r>
            </a:p>
          </p:txBody>
        </p:sp>
        <p:sp>
          <p:nvSpPr>
            <p:cNvPr id="17" name="Freeform 776">
              <a:extLst>
                <a:ext uri="{FF2B5EF4-FFF2-40B4-BE49-F238E27FC236}">
                  <a16:creationId xmlns:a16="http://schemas.microsoft.com/office/drawing/2014/main" id="{C744F9B1-F39E-4245-B25E-D5DDAF5FF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6525" y="1693178"/>
              <a:ext cx="622300" cy="622300"/>
            </a:xfrm>
            <a:custGeom>
              <a:avLst/>
              <a:gdLst>
                <a:gd name="T0" fmla="*/ 748 w 903"/>
                <a:gd name="T1" fmla="*/ 5 h 903"/>
                <a:gd name="T2" fmla="*/ 707 w 903"/>
                <a:gd name="T3" fmla="*/ 28 h 903"/>
                <a:gd name="T4" fmla="*/ 677 w 903"/>
                <a:gd name="T5" fmla="*/ 63 h 903"/>
                <a:gd name="T6" fmla="*/ 663 w 903"/>
                <a:gd name="T7" fmla="*/ 108 h 903"/>
                <a:gd name="T8" fmla="*/ 665 w 903"/>
                <a:gd name="T9" fmla="*/ 146 h 903"/>
                <a:gd name="T10" fmla="*/ 678 w 903"/>
                <a:gd name="T11" fmla="*/ 178 h 903"/>
                <a:gd name="T12" fmla="*/ 697 w 903"/>
                <a:gd name="T13" fmla="*/ 205 h 903"/>
                <a:gd name="T14" fmla="*/ 724 w 903"/>
                <a:gd name="T15" fmla="*/ 225 h 903"/>
                <a:gd name="T16" fmla="*/ 633 w 903"/>
                <a:gd name="T17" fmla="*/ 451 h 903"/>
                <a:gd name="T18" fmla="*/ 584 w 903"/>
                <a:gd name="T19" fmla="*/ 462 h 903"/>
                <a:gd name="T20" fmla="*/ 544 w 903"/>
                <a:gd name="T21" fmla="*/ 491 h 903"/>
                <a:gd name="T22" fmla="*/ 451 w 903"/>
                <a:gd name="T23" fmla="*/ 376 h 903"/>
                <a:gd name="T24" fmla="*/ 446 w 903"/>
                <a:gd name="T25" fmla="*/ 325 h 903"/>
                <a:gd name="T26" fmla="*/ 425 w 903"/>
                <a:gd name="T27" fmla="*/ 284 h 903"/>
                <a:gd name="T28" fmla="*/ 388 w 903"/>
                <a:gd name="T29" fmla="*/ 255 h 903"/>
                <a:gd name="T30" fmla="*/ 343 w 903"/>
                <a:gd name="T31" fmla="*/ 241 h 903"/>
                <a:gd name="T32" fmla="*/ 296 w 903"/>
                <a:gd name="T33" fmla="*/ 247 h 903"/>
                <a:gd name="T34" fmla="*/ 255 w 903"/>
                <a:gd name="T35" fmla="*/ 268 h 903"/>
                <a:gd name="T36" fmla="*/ 225 w 903"/>
                <a:gd name="T37" fmla="*/ 303 h 903"/>
                <a:gd name="T38" fmla="*/ 211 w 903"/>
                <a:gd name="T39" fmla="*/ 348 h 903"/>
                <a:gd name="T40" fmla="*/ 220 w 903"/>
                <a:gd name="T41" fmla="*/ 405 h 903"/>
                <a:gd name="T42" fmla="*/ 253 w 903"/>
                <a:gd name="T43" fmla="*/ 453 h 903"/>
                <a:gd name="T44" fmla="*/ 142 w 903"/>
                <a:gd name="T45" fmla="*/ 664 h 903"/>
                <a:gd name="T46" fmla="*/ 97 w 903"/>
                <a:gd name="T47" fmla="*/ 665 h 903"/>
                <a:gd name="T48" fmla="*/ 54 w 903"/>
                <a:gd name="T49" fmla="*/ 683 h 903"/>
                <a:gd name="T50" fmla="*/ 20 w 903"/>
                <a:gd name="T51" fmla="*/ 715 h 903"/>
                <a:gd name="T52" fmla="*/ 2 w 903"/>
                <a:gd name="T53" fmla="*/ 758 h 903"/>
                <a:gd name="T54" fmla="*/ 2 w 903"/>
                <a:gd name="T55" fmla="*/ 806 h 903"/>
                <a:gd name="T56" fmla="*/ 20 w 903"/>
                <a:gd name="T57" fmla="*/ 849 h 903"/>
                <a:gd name="T58" fmla="*/ 54 w 903"/>
                <a:gd name="T59" fmla="*/ 883 h 903"/>
                <a:gd name="T60" fmla="*/ 97 w 903"/>
                <a:gd name="T61" fmla="*/ 901 h 903"/>
                <a:gd name="T62" fmla="*/ 145 w 903"/>
                <a:gd name="T63" fmla="*/ 901 h 903"/>
                <a:gd name="T64" fmla="*/ 188 w 903"/>
                <a:gd name="T65" fmla="*/ 883 h 903"/>
                <a:gd name="T66" fmla="*/ 221 w 903"/>
                <a:gd name="T67" fmla="*/ 849 h 903"/>
                <a:gd name="T68" fmla="*/ 238 w 903"/>
                <a:gd name="T69" fmla="*/ 806 h 903"/>
                <a:gd name="T70" fmla="*/ 237 w 903"/>
                <a:gd name="T71" fmla="*/ 753 h 903"/>
                <a:gd name="T72" fmla="*/ 209 w 903"/>
                <a:gd name="T73" fmla="*/ 701 h 903"/>
                <a:gd name="T74" fmla="*/ 301 w 903"/>
                <a:gd name="T75" fmla="*/ 477 h 903"/>
                <a:gd name="T76" fmla="*/ 344 w 903"/>
                <a:gd name="T77" fmla="*/ 480 h 903"/>
                <a:gd name="T78" fmla="*/ 392 w 903"/>
                <a:gd name="T79" fmla="*/ 465 h 903"/>
                <a:gd name="T80" fmla="*/ 526 w 903"/>
                <a:gd name="T81" fmla="*/ 516 h 903"/>
                <a:gd name="T82" fmla="*/ 512 w 903"/>
                <a:gd name="T83" fmla="*/ 572 h 903"/>
                <a:gd name="T84" fmla="*/ 521 w 903"/>
                <a:gd name="T85" fmla="*/ 619 h 903"/>
                <a:gd name="T86" fmla="*/ 547 w 903"/>
                <a:gd name="T87" fmla="*/ 657 h 903"/>
                <a:gd name="T88" fmla="*/ 586 w 903"/>
                <a:gd name="T89" fmla="*/ 683 h 903"/>
                <a:gd name="T90" fmla="*/ 633 w 903"/>
                <a:gd name="T91" fmla="*/ 693 h 903"/>
                <a:gd name="T92" fmla="*/ 679 w 903"/>
                <a:gd name="T93" fmla="*/ 683 h 903"/>
                <a:gd name="T94" fmla="*/ 718 w 903"/>
                <a:gd name="T95" fmla="*/ 657 h 903"/>
                <a:gd name="T96" fmla="*/ 743 w 903"/>
                <a:gd name="T97" fmla="*/ 619 h 903"/>
                <a:gd name="T98" fmla="*/ 753 w 903"/>
                <a:gd name="T99" fmla="*/ 572 h 903"/>
                <a:gd name="T100" fmla="*/ 748 w 903"/>
                <a:gd name="T101" fmla="*/ 537 h 903"/>
                <a:gd name="T102" fmla="*/ 734 w 903"/>
                <a:gd name="T103" fmla="*/ 507 h 903"/>
                <a:gd name="T104" fmla="*/ 712 w 903"/>
                <a:gd name="T105" fmla="*/ 481 h 903"/>
                <a:gd name="T106" fmla="*/ 684 w 903"/>
                <a:gd name="T107" fmla="*/ 463 h 903"/>
                <a:gd name="T108" fmla="*/ 795 w 903"/>
                <a:gd name="T109" fmla="*/ 240 h 903"/>
                <a:gd name="T110" fmla="*/ 841 w 903"/>
                <a:gd name="T111" fmla="*/ 226 h 903"/>
                <a:gd name="T112" fmla="*/ 876 w 903"/>
                <a:gd name="T113" fmla="*/ 197 h 903"/>
                <a:gd name="T114" fmla="*/ 898 w 903"/>
                <a:gd name="T115" fmla="*/ 156 h 903"/>
                <a:gd name="T116" fmla="*/ 903 w 903"/>
                <a:gd name="T117" fmla="*/ 108 h 903"/>
                <a:gd name="T118" fmla="*/ 889 w 903"/>
                <a:gd name="T119" fmla="*/ 63 h 903"/>
                <a:gd name="T120" fmla="*/ 859 w 903"/>
                <a:gd name="T121" fmla="*/ 28 h 903"/>
                <a:gd name="T122" fmla="*/ 818 w 903"/>
                <a:gd name="T123" fmla="*/ 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3" h="903">
                  <a:moveTo>
                    <a:pt x="783" y="0"/>
                  </a:moveTo>
                  <a:lnTo>
                    <a:pt x="771" y="0"/>
                  </a:lnTo>
                  <a:lnTo>
                    <a:pt x="758" y="2"/>
                  </a:lnTo>
                  <a:lnTo>
                    <a:pt x="748" y="5"/>
                  </a:lnTo>
                  <a:lnTo>
                    <a:pt x="736" y="10"/>
                  </a:lnTo>
                  <a:lnTo>
                    <a:pt x="726" y="14"/>
                  </a:lnTo>
                  <a:lnTo>
                    <a:pt x="715" y="20"/>
                  </a:lnTo>
                  <a:lnTo>
                    <a:pt x="707" y="28"/>
                  </a:lnTo>
                  <a:lnTo>
                    <a:pt x="698" y="35"/>
                  </a:lnTo>
                  <a:lnTo>
                    <a:pt x="690" y="44"/>
                  </a:lnTo>
                  <a:lnTo>
                    <a:pt x="683" y="52"/>
                  </a:lnTo>
                  <a:lnTo>
                    <a:pt x="677" y="63"/>
                  </a:lnTo>
                  <a:lnTo>
                    <a:pt x="673" y="74"/>
                  </a:lnTo>
                  <a:lnTo>
                    <a:pt x="668" y="85"/>
                  </a:lnTo>
                  <a:lnTo>
                    <a:pt x="665" y="96"/>
                  </a:lnTo>
                  <a:lnTo>
                    <a:pt x="663" y="108"/>
                  </a:lnTo>
                  <a:lnTo>
                    <a:pt x="663" y="120"/>
                  </a:lnTo>
                  <a:lnTo>
                    <a:pt x="663" y="129"/>
                  </a:lnTo>
                  <a:lnTo>
                    <a:pt x="664" y="138"/>
                  </a:lnTo>
                  <a:lnTo>
                    <a:pt x="665" y="146"/>
                  </a:lnTo>
                  <a:lnTo>
                    <a:pt x="667" y="154"/>
                  </a:lnTo>
                  <a:lnTo>
                    <a:pt x="670" y="163"/>
                  </a:lnTo>
                  <a:lnTo>
                    <a:pt x="674" y="170"/>
                  </a:lnTo>
                  <a:lnTo>
                    <a:pt x="678" y="178"/>
                  </a:lnTo>
                  <a:lnTo>
                    <a:pt x="682" y="185"/>
                  </a:lnTo>
                  <a:lnTo>
                    <a:pt x="686" y="192"/>
                  </a:lnTo>
                  <a:lnTo>
                    <a:pt x="692" y="198"/>
                  </a:lnTo>
                  <a:lnTo>
                    <a:pt x="697" y="205"/>
                  </a:lnTo>
                  <a:lnTo>
                    <a:pt x="704" y="210"/>
                  </a:lnTo>
                  <a:lnTo>
                    <a:pt x="710" y="215"/>
                  </a:lnTo>
                  <a:lnTo>
                    <a:pt x="717" y="221"/>
                  </a:lnTo>
                  <a:lnTo>
                    <a:pt x="724" y="225"/>
                  </a:lnTo>
                  <a:lnTo>
                    <a:pt x="730" y="228"/>
                  </a:lnTo>
                  <a:lnTo>
                    <a:pt x="656" y="454"/>
                  </a:lnTo>
                  <a:lnTo>
                    <a:pt x="645" y="451"/>
                  </a:lnTo>
                  <a:lnTo>
                    <a:pt x="633" y="451"/>
                  </a:lnTo>
                  <a:lnTo>
                    <a:pt x="619" y="453"/>
                  </a:lnTo>
                  <a:lnTo>
                    <a:pt x="607" y="455"/>
                  </a:lnTo>
                  <a:lnTo>
                    <a:pt x="594" y="458"/>
                  </a:lnTo>
                  <a:lnTo>
                    <a:pt x="584" y="462"/>
                  </a:lnTo>
                  <a:lnTo>
                    <a:pt x="572" y="468"/>
                  </a:lnTo>
                  <a:lnTo>
                    <a:pt x="562" y="475"/>
                  </a:lnTo>
                  <a:lnTo>
                    <a:pt x="552" y="483"/>
                  </a:lnTo>
                  <a:lnTo>
                    <a:pt x="544" y="491"/>
                  </a:lnTo>
                  <a:lnTo>
                    <a:pt x="438" y="417"/>
                  </a:lnTo>
                  <a:lnTo>
                    <a:pt x="444" y="404"/>
                  </a:lnTo>
                  <a:lnTo>
                    <a:pt x="448" y="390"/>
                  </a:lnTo>
                  <a:lnTo>
                    <a:pt x="451" y="376"/>
                  </a:lnTo>
                  <a:lnTo>
                    <a:pt x="452" y="361"/>
                  </a:lnTo>
                  <a:lnTo>
                    <a:pt x="452" y="348"/>
                  </a:lnTo>
                  <a:lnTo>
                    <a:pt x="449" y="337"/>
                  </a:lnTo>
                  <a:lnTo>
                    <a:pt x="446" y="325"/>
                  </a:lnTo>
                  <a:lnTo>
                    <a:pt x="442" y="314"/>
                  </a:lnTo>
                  <a:lnTo>
                    <a:pt x="438" y="303"/>
                  </a:lnTo>
                  <a:lnTo>
                    <a:pt x="431" y="294"/>
                  </a:lnTo>
                  <a:lnTo>
                    <a:pt x="425" y="284"/>
                  </a:lnTo>
                  <a:lnTo>
                    <a:pt x="416" y="276"/>
                  </a:lnTo>
                  <a:lnTo>
                    <a:pt x="408" y="268"/>
                  </a:lnTo>
                  <a:lnTo>
                    <a:pt x="399" y="262"/>
                  </a:lnTo>
                  <a:lnTo>
                    <a:pt x="388" y="255"/>
                  </a:lnTo>
                  <a:lnTo>
                    <a:pt x="379" y="250"/>
                  </a:lnTo>
                  <a:lnTo>
                    <a:pt x="367" y="247"/>
                  </a:lnTo>
                  <a:lnTo>
                    <a:pt x="356" y="243"/>
                  </a:lnTo>
                  <a:lnTo>
                    <a:pt x="343" y="241"/>
                  </a:lnTo>
                  <a:lnTo>
                    <a:pt x="331" y="240"/>
                  </a:lnTo>
                  <a:lnTo>
                    <a:pt x="320" y="241"/>
                  </a:lnTo>
                  <a:lnTo>
                    <a:pt x="307" y="243"/>
                  </a:lnTo>
                  <a:lnTo>
                    <a:pt x="296" y="247"/>
                  </a:lnTo>
                  <a:lnTo>
                    <a:pt x="284" y="250"/>
                  </a:lnTo>
                  <a:lnTo>
                    <a:pt x="275" y="255"/>
                  </a:lnTo>
                  <a:lnTo>
                    <a:pt x="264" y="262"/>
                  </a:lnTo>
                  <a:lnTo>
                    <a:pt x="255" y="268"/>
                  </a:lnTo>
                  <a:lnTo>
                    <a:pt x="247" y="276"/>
                  </a:lnTo>
                  <a:lnTo>
                    <a:pt x="238" y="284"/>
                  </a:lnTo>
                  <a:lnTo>
                    <a:pt x="232" y="294"/>
                  </a:lnTo>
                  <a:lnTo>
                    <a:pt x="225" y="303"/>
                  </a:lnTo>
                  <a:lnTo>
                    <a:pt x="221" y="314"/>
                  </a:lnTo>
                  <a:lnTo>
                    <a:pt x="217" y="325"/>
                  </a:lnTo>
                  <a:lnTo>
                    <a:pt x="214" y="337"/>
                  </a:lnTo>
                  <a:lnTo>
                    <a:pt x="211" y="348"/>
                  </a:lnTo>
                  <a:lnTo>
                    <a:pt x="211" y="361"/>
                  </a:lnTo>
                  <a:lnTo>
                    <a:pt x="212" y="376"/>
                  </a:lnTo>
                  <a:lnTo>
                    <a:pt x="215" y="391"/>
                  </a:lnTo>
                  <a:lnTo>
                    <a:pt x="220" y="405"/>
                  </a:lnTo>
                  <a:lnTo>
                    <a:pt x="225" y="418"/>
                  </a:lnTo>
                  <a:lnTo>
                    <a:pt x="234" y="431"/>
                  </a:lnTo>
                  <a:lnTo>
                    <a:pt x="242" y="442"/>
                  </a:lnTo>
                  <a:lnTo>
                    <a:pt x="253" y="453"/>
                  </a:lnTo>
                  <a:lnTo>
                    <a:pt x="265" y="461"/>
                  </a:lnTo>
                  <a:lnTo>
                    <a:pt x="161" y="669"/>
                  </a:lnTo>
                  <a:lnTo>
                    <a:pt x="151" y="666"/>
                  </a:lnTo>
                  <a:lnTo>
                    <a:pt x="142" y="664"/>
                  </a:lnTo>
                  <a:lnTo>
                    <a:pt x="131" y="663"/>
                  </a:lnTo>
                  <a:lnTo>
                    <a:pt x="120" y="662"/>
                  </a:lnTo>
                  <a:lnTo>
                    <a:pt x="108" y="663"/>
                  </a:lnTo>
                  <a:lnTo>
                    <a:pt x="97" y="665"/>
                  </a:lnTo>
                  <a:lnTo>
                    <a:pt x="85" y="667"/>
                  </a:lnTo>
                  <a:lnTo>
                    <a:pt x="74" y="671"/>
                  </a:lnTo>
                  <a:lnTo>
                    <a:pt x="63" y="677"/>
                  </a:lnTo>
                  <a:lnTo>
                    <a:pt x="54" y="683"/>
                  </a:lnTo>
                  <a:lnTo>
                    <a:pt x="44" y="690"/>
                  </a:lnTo>
                  <a:lnTo>
                    <a:pt x="35" y="697"/>
                  </a:lnTo>
                  <a:lnTo>
                    <a:pt x="28" y="706"/>
                  </a:lnTo>
                  <a:lnTo>
                    <a:pt x="20" y="715"/>
                  </a:lnTo>
                  <a:lnTo>
                    <a:pt x="15" y="725"/>
                  </a:lnTo>
                  <a:lnTo>
                    <a:pt x="10" y="736"/>
                  </a:lnTo>
                  <a:lnTo>
                    <a:pt x="5" y="746"/>
                  </a:lnTo>
                  <a:lnTo>
                    <a:pt x="2" y="758"/>
                  </a:lnTo>
                  <a:lnTo>
                    <a:pt x="1" y="770"/>
                  </a:lnTo>
                  <a:lnTo>
                    <a:pt x="0" y="783"/>
                  </a:lnTo>
                  <a:lnTo>
                    <a:pt x="1" y="795"/>
                  </a:lnTo>
                  <a:lnTo>
                    <a:pt x="2" y="806"/>
                  </a:lnTo>
                  <a:lnTo>
                    <a:pt x="5" y="818"/>
                  </a:lnTo>
                  <a:lnTo>
                    <a:pt x="10" y="829"/>
                  </a:lnTo>
                  <a:lnTo>
                    <a:pt x="15" y="840"/>
                  </a:lnTo>
                  <a:lnTo>
                    <a:pt x="20" y="849"/>
                  </a:lnTo>
                  <a:lnTo>
                    <a:pt x="28" y="859"/>
                  </a:lnTo>
                  <a:lnTo>
                    <a:pt x="35" y="868"/>
                  </a:lnTo>
                  <a:lnTo>
                    <a:pt x="44" y="875"/>
                  </a:lnTo>
                  <a:lnTo>
                    <a:pt x="54" y="883"/>
                  </a:lnTo>
                  <a:lnTo>
                    <a:pt x="63" y="888"/>
                  </a:lnTo>
                  <a:lnTo>
                    <a:pt x="74" y="893"/>
                  </a:lnTo>
                  <a:lnTo>
                    <a:pt x="85" y="898"/>
                  </a:lnTo>
                  <a:lnTo>
                    <a:pt x="97" y="901"/>
                  </a:lnTo>
                  <a:lnTo>
                    <a:pt x="108" y="902"/>
                  </a:lnTo>
                  <a:lnTo>
                    <a:pt x="120" y="903"/>
                  </a:lnTo>
                  <a:lnTo>
                    <a:pt x="133" y="902"/>
                  </a:lnTo>
                  <a:lnTo>
                    <a:pt x="145" y="901"/>
                  </a:lnTo>
                  <a:lnTo>
                    <a:pt x="157" y="898"/>
                  </a:lnTo>
                  <a:lnTo>
                    <a:pt x="167" y="893"/>
                  </a:lnTo>
                  <a:lnTo>
                    <a:pt x="178" y="888"/>
                  </a:lnTo>
                  <a:lnTo>
                    <a:pt x="188" y="883"/>
                  </a:lnTo>
                  <a:lnTo>
                    <a:pt x="197" y="875"/>
                  </a:lnTo>
                  <a:lnTo>
                    <a:pt x="206" y="868"/>
                  </a:lnTo>
                  <a:lnTo>
                    <a:pt x="214" y="859"/>
                  </a:lnTo>
                  <a:lnTo>
                    <a:pt x="221" y="849"/>
                  </a:lnTo>
                  <a:lnTo>
                    <a:pt x="226" y="840"/>
                  </a:lnTo>
                  <a:lnTo>
                    <a:pt x="232" y="829"/>
                  </a:lnTo>
                  <a:lnTo>
                    <a:pt x="236" y="818"/>
                  </a:lnTo>
                  <a:lnTo>
                    <a:pt x="238" y="806"/>
                  </a:lnTo>
                  <a:lnTo>
                    <a:pt x="240" y="795"/>
                  </a:lnTo>
                  <a:lnTo>
                    <a:pt x="241" y="783"/>
                  </a:lnTo>
                  <a:lnTo>
                    <a:pt x="240" y="767"/>
                  </a:lnTo>
                  <a:lnTo>
                    <a:pt x="237" y="753"/>
                  </a:lnTo>
                  <a:lnTo>
                    <a:pt x="233" y="738"/>
                  </a:lnTo>
                  <a:lnTo>
                    <a:pt x="226" y="725"/>
                  </a:lnTo>
                  <a:lnTo>
                    <a:pt x="219" y="713"/>
                  </a:lnTo>
                  <a:lnTo>
                    <a:pt x="209" y="701"/>
                  </a:lnTo>
                  <a:lnTo>
                    <a:pt x="200" y="692"/>
                  </a:lnTo>
                  <a:lnTo>
                    <a:pt x="188" y="682"/>
                  </a:lnTo>
                  <a:lnTo>
                    <a:pt x="292" y="475"/>
                  </a:lnTo>
                  <a:lnTo>
                    <a:pt x="301" y="477"/>
                  </a:lnTo>
                  <a:lnTo>
                    <a:pt x="311" y="479"/>
                  </a:lnTo>
                  <a:lnTo>
                    <a:pt x="321" y="481"/>
                  </a:lnTo>
                  <a:lnTo>
                    <a:pt x="331" y="481"/>
                  </a:lnTo>
                  <a:lnTo>
                    <a:pt x="344" y="480"/>
                  </a:lnTo>
                  <a:lnTo>
                    <a:pt x="357" y="478"/>
                  </a:lnTo>
                  <a:lnTo>
                    <a:pt x="369" y="475"/>
                  </a:lnTo>
                  <a:lnTo>
                    <a:pt x="381" y="471"/>
                  </a:lnTo>
                  <a:lnTo>
                    <a:pt x="392" y="465"/>
                  </a:lnTo>
                  <a:lnTo>
                    <a:pt x="402" y="458"/>
                  </a:lnTo>
                  <a:lnTo>
                    <a:pt x="412" y="450"/>
                  </a:lnTo>
                  <a:lnTo>
                    <a:pt x="421" y="442"/>
                  </a:lnTo>
                  <a:lnTo>
                    <a:pt x="526" y="516"/>
                  </a:lnTo>
                  <a:lnTo>
                    <a:pt x="520" y="529"/>
                  </a:lnTo>
                  <a:lnTo>
                    <a:pt x="516" y="543"/>
                  </a:lnTo>
                  <a:lnTo>
                    <a:pt x="513" y="557"/>
                  </a:lnTo>
                  <a:lnTo>
                    <a:pt x="512" y="572"/>
                  </a:lnTo>
                  <a:lnTo>
                    <a:pt x="513" y="584"/>
                  </a:lnTo>
                  <a:lnTo>
                    <a:pt x="515" y="596"/>
                  </a:lnTo>
                  <a:lnTo>
                    <a:pt x="517" y="608"/>
                  </a:lnTo>
                  <a:lnTo>
                    <a:pt x="521" y="619"/>
                  </a:lnTo>
                  <a:lnTo>
                    <a:pt x="527" y="629"/>
                  </a:lnTo>
                  <a:lnTo>
                    <a:pt x="533" y="639"/>
                  </a:lnTo>
                  <a:lnTo>
                    <a:pt x="540" y="649"/>
                  </a:lnTo>
                  <a:lnTo>
                    <a:pt x="547" y="657"/>
                  </a:lnTo>
                  <a:lnTo>
                    <a:pt x="556" y="665"/>
                  </a:lnTo>
                  <a:lnTo>
                    <a:pt x="565" y="671"/>
                  </a:lnTo>
                  <a:lnTo>
                    <a:pt x="575" y="678"/>
                  </a:lnTo>
                  <a:lnTo>
                    <a:pt x="586" y="683"/>
                  </a:lnTo>
                  <a:lnTo>
                    <a:pt x="596" y="686"/>
                  </a:lnTo>
                  <a:lnTo>
                    <a:pt x="608" y="690"/>
                  </a:lnTo>
                  <a:lnTo>
                    <a:pt x="620" y="692"/>
                  </a:lnTo>
                  <a:lnTo>
                    <a:pt x="633" y="693"/>
                  </a:lnTo>
                  <a:lnTo>
                    <a:pt x="645" y="692"/>
                  </a:lnTo>
                  <a:lnTo>
                    <a:pt x="656" y="690"/>
                  </a:lnTo>
                  <a:lnTo>
                    <a:pt x="668" y="686"/>
                  </a:lnTo>
                  <a:lnTo>
                    <a:pt x="679" y="683"/>
                  </a:lnTo>
                  <a:lnTo>
                    <a:pt x="690" y="678"/>
                  </a:lnTo>
                  <a:lnTo>
                    <a:pt x="699" y="671"/>
                  </a:lnTo>
                  <a:lnTo>
                    <a:pt x="709" y="665"/>
                  </a:lnTo>
                  <a:lnTo>
                    <a:pt x="718" y="657"/>
                  </a:lnTo>
                  <a:lnTo>
                    <a:pt x="725" y="649"/>
                  </a:lnTo>
                  <a:lnTo>
                    <a:pt x="733" y="639"/>
                  </a:lnTo>
                  <a:lnTo>
                    <a:pt x="738" y="629"/>
                  </a:lnTo>
                  <a:lnTo>
                    <a:pt x="743" y="619"/>
                  </a:lnTo>
                  <a:lnTo>
                    <a:pt x="748" y="608"/>
                  </a:lnTo>
                  <a:lnTo>
                    <a:pt x="751" y="596"/>
                  </a:lnTo>
                  <a:lnTo>
                    <a:pt x="752" y="584"/>
                  </a:lnTo>
                  <a:lnTo>
                    <a:pt x="753" y="572"/>
                  </a:lnTo>
                  <a:lnTo>
                    <a:pt x="753" y="563"/>
                  </a:lnTo>
                  <a:lnTo>
                    <a:pt x="752" y="554"/>
                  </a:lnTo>
                  <a:lnTo>
                    <a:pt x="750" y="546"/>
                  </a:lnTo>
                  <a:lnTo>
                    <a:pt x="748" y="537"/>
                  </a:lnTo>
                  <a:lnTo>
                    <a:pt x="745" y="530"/>
                  </a:lnTo>
                  <a:lnTo>
                    <a:pt x="742" y="521"/>
                  </a:lnTo>
                  <a:lnTo>
                    <a:pt x="738" y="514"/>
                  </a:lnTo>
                  <a:lnTo>
                    <a:pt x="734" y="507"/>
                  </a:lnTo>
                  <a:lnTo>
                    <a:pt x="729" y="500"/>
                  </a:lnTo>
                  <a:lnTo>
                    <a:pt x="724" y="493"/>
                  </a:lnTo>
                  <a:lnTo>
                    <a:pt x="719" y="488"/>
                  </a:lnTo>
                  <a:lnTo>
                    <a:pt x="712" y="481"/>
                  </a:lnTo>
                  <a:lnTo>
                    <a:pt x="706" y="476"/>
                  </a:lnTo>
                  <a:lnTo>
                    <a:pt x="699" y="472"/>
                  </a:lnTo>
                  <a:lnTo>
                    <a:pt x="692" y="468"/>
                  </a:lnTo>
                  <a:lnTo>
                    <a:pt x="684" y="463"/>
                  </a:lnTo>
                  <a:lnTo>
                    <a:pt x="759" y="238"/>
                  </a:lnTo>
                  <a:lnTo>
                    <a:pt x="771" y="240"/>
                  </a:lnTo>
                  <a:lnTo>
                    <a:pt x="783" y="240"/>
                  </a:lnTo>
                  <a:lnTo>
                    <a:pt x="795" y="240"/>
                  </a:lnTo>
                  <a:lnTo>
                    <a:pt x="808" y="238"/>
                  </a:lnTo>
                  <a:lnTo>
                    <a:pt x="818" y="235"/>
                  </a:lnTo>
                  <a:lnTo>
                    <a:pt x="830" y="232"/>
                  </a:lnTo>
                  <a:lnTo>
                    <a:pt x="841" y="226"/>
                  </a:lnTo>
                  <a:lnTo>
                    <a:pt x="851" y="220"/>
                  </a:lnTo>
                  <a:lnTo>
                    <a:pt x="859" y="213"/>
                  </a:lnTo>
                  <a:lnTo>
                    <a:pt x="868" y="206"/>
                  </a:lnTo>
                  <a:lnTo>
                    <a:pt x="876" y="197"/>
                  </a:lnTo>
                  <a:lnTo>
                    <a:pt x="883" y="188"/>
                  </a:lnTo>
                  <a:lnTo>
                    <a:pt x="889" y="178"/>
                  </a:lnTo>
                  <a:lnTo>
                    <a:pt x="893" y="167"/>
                  </a:lnTo>
                  <a:lnTo>
                    <a:pt x="898" y="156"/>
                  </a:lnTo>
                  <a:lnTo>
                    <a:pt x="901" y="145"/>
                  </a:lnTo>
                  <a:lnTo>
                    <a:pt x="903" y="133"/>
                  </a:lnTo>
                  <a:lnTo>
                    <a:pt x="903" y="120"/>
                  </a:lnTo>
                  <a:lnTo>
                    <a:pt x="903" y="108"/>
                  </a:lnTo>
                  <a:lnTo>
                    <a:pt x="901" y="96"/>
                  </a:lnTo>
                  <a:lnTo>
                    <a:pt x="898" y="85"/>
                  </a:lnTo>
                  <a:lnTo>
                    <a:pt x="893" y="74"/>
                  </a:lnTo>
                  <a:lnTo>
                    <a:pt x="889" y="63"/>
                  </a:lnTo>
                  <a:lnTo>
                    <a:pt x="883" y="52"/>
                  </a:lnTo>
                  <a:lnTo>
                    <a:pt x="876" y="44"/>
                  </a:lnTo>
                  <a:lnTo>
                    <a:pt x="868" y="35"/>
                  </a:lnTo>
                  <a:lnTo>
                    <a:pt x="859" y="28"/>
                  </a:lnTo>
                  <a:lnTo>
                    <a:pt x="851" y="20"/>
                  </a:lnTo>
                  <a:lnTo>
                    <a:pt x="841" y="14"/>
                  </a:lnTo>
                  <a:lnTo>
                    <a:pt x="830" y="10"/>
                  </a:lnTo>
                  <a:lnTo>
                    <a:pt x="818" y="5"/>
                  </a:lnTo>
                  <a:lnTo>
                    <a:pt x="808" y="2"/>
                  </a:lnTo>
                  <a:lnTo>
                    <a:pt x="795" y="0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654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2" name="Picture 21" descr="A picture containing building, city, skyscraper&#10;&#10;Description automatically generated">
            <a:extLst>
              <a:ext uri="{FF2B5EF4-FFF2-40B4-BE49-F238E27FC236}">
                <a16:creationId xmlns:a16="http://schemas.microsoft.com/office/drawing/2014/main" id="{9E2C96C5-EE84-482D-910C-3CCF63756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619" y="2016774"/>
            <a:ext cx="1417787" cy="1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1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11093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A600"/>
                </a:solidFill>
              </a:rPr>
              <a:t>TYPES OF LISTINGS BY NEIGHBOURHOOD BROUP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A6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B666A5-38CF-4FD0-AE20-459CE9612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3" y="1392439"/>
            <a:ext cx="9492405" cy="54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6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11093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PRICE </a:t>
            </a:r>
            <a:r>
              <a:rPr lang="en-US" sz="2400" b="1" dirty="0">
                <a:solidFill>
                  <a:srgbClr val="FFA600"/>
                </a:solidFill>
              </a:rPr>
              <a:t>BY ROOM TYPE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A6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EA9A367-3C70-4333-8920-434B85F7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8" y="1459684"/>
            <a:ext cx="9208063" cy="530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4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11093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PRICE </a:t>
            </a:r>
            <a:r>
              <a:rPr lang="en-US" sz="2400" b="1" dirty="0">
                <a:solidFill>
                  <a:srgbClr val="FFA600"/>
                </a:solidFill>
              </a:rPr>
              <a:t>BY ROOM TYPE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A6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48DE6322-4961-481F-8DF3-9A54F651B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0" y="1309913"/>
            <a:ext cx="9606816" cy="55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8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11093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RELATIONSHIP BETWEEN PRICE AND AVAILABILITY</a:t>
            </a: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EB7656C-645E-4C94-8576-71BA01236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" y="1326563"/>
            <a:ext cx="9619242" cy="55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11093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RELATIONSHIP BETWEEN PRICE AND REVIEWS</a:t>
            </a: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60BA8F-F982-44F3-8705-8692902AE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3570"/>
            <a:ext cx="9664116" cy="55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5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INFERENCE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264F7-0C27-401A-AE2B-DADCD6A3BBAF}"/>
              </a:ext>
            </a:extLst>
          </p:cNvPr>
          <p:cNvSpPr/>
          <p:nvPr/>
        </p:nvSpPr>
        <p:spPr>
          <a:xfrm>
            <a:off x="432774" y="1366706"/>
            <a:ext cx="11146830" cy="5181600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D4B7C-B52B-4942-893D-3954A24C4AE1}"/>
              </a:ext>
            </a:extLst>
          </p:cNvPr>
          <p:cNvSpPr txBox="1"/>
          <p:nvPr/>
        </p:nvSpPr>
        <p:spPr>
          <a:xfrm>
            <a:off x="612397" y="1585519"/>
            <a:ext cx="10798554" cy="518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Setting up  a research hypothesis to test the relationship between price and room types.</a:t>
            </a:r>
          </a:p>
          <a:p>
            <a:endParaRPr lang="en-US" sz="24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3F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 Hypothesis: There is NO statistical difference between price for Entire home/apt and shared room.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solidFill>
                <a:srgbClr val="003F5B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3F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 Hypothesis: There IS statistical difference between price for Entire home/apt and shared room</a:t>
            </a:r>
            <a:endParaRPr lang="en-US" sz="2400" dirty="0">
              <a:solidFill>
                <a:srgbClr val="003F5B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7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INFERENCE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31101C-0155-4A09-963F-FBE5218B5191}"/>
              </a:ext>
            </a:extLst>
          </p:cNvPr>
          <p:cNvSpPr/>
          <p:nvPr/>
        </p:nvSpPr>
        <p:spPr>
          <a:xfrm>
            <a:off x="432774" y="1366706"/>
            <a:ext cx="11146830" cy="5181600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		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FAFC9-3390-45EE-A2A0-6737E5AE77DB}"/>
              </a:ext>
            </a:extLst>
          </p:cNvPr>
          <p:cNvSpPr txBox="1"/>
          <p:nvPr/>
        </p:nvSpPr>
        <p:spPr>
          <a:xfrm>
            <a:off x="612397" y="1585519"/>
            <a:ext cx="10798554" cy="696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the inference function in R after </a:t>
            </a:r>
            <a:r>
              <a:rPr lang="en-US" sz="2400" dirty="0" err="1"/>
              <a:t>subsetting</a:t>
            </a:r>
            <a:r>
              <a:rPr lang="en-US" sz="2400" dirty="0"/>
              <a:t> the data into Entire Home/ shared room, we get the following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subsets have significantly different means, and CI does not overlap at all. Therefore, we reject the null Hypothesis to conclude prices are different based on room types.</a:t>
            </a:r>
          </a:p>
          <a:p>
            <a:endParaRPr lang="en-US" sz="24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F894C83-4663-4D5F-8467-DA808FA49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01981"/>
              </p:ext>
            </p:extLst>
          </p:nvPr>
        </p:nvGraphicFramePr>
        <p:xfrm>
          <a:off x="1803400" y="2664743"/>
          <a:ext cx="8127999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305313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101441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503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ENTIRE HOME/ APT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SHARED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793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211.7942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70.1276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569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284.0416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101.7253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16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8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2.9868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67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208.3017,  215.2867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64.2737,  75.9815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99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33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INFERENCE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6BA3B-7E7B-4A31-8B67-CA304521D26F}"/>
              </a:ext>
            </a:extLst>
          </p:cNvPr>
          <p:cNvSpPr/>
          <p:nvPr/>
        </p:nvSpPr>
        <p:spPr>
          <a:xfrm>
            <a:off x="432774" y="1366706"/>
            <a:ext cx="11146830" cy="5181600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1769F-395A-423C-AA68-F6EAF7EA4254}"/>
              </a:ext>
            </a:extLst>
          </p:cNvPr>
          <p:cNvSpPr txBox="1"/>
          <p:nvPr/>
        </p:nvSpPr>
        <p:spPr>
          <a:xfrm>
            <a:off x="612397" y="1585519"/>
            <a:ext cx="10798554" cy="439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Setting up  a research hypothesis to test the relationship between price and </a:t>
            </a:r>
            <a:r>
              <a:rPr lang="en-US" sz="2400" dirty="0" err="1"/>
              <a:t>Neighbourhood</a:t>
            </a:r>
            <a:r>
              <a:rPr lang="en-US" sz="2400" dirty="0"/>
              <a:t> Types</a:t>
            </a:r>
          </a:p>
          <a:p>
            <a:endParaRPr lang="en-US" sz="24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3F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Null: Price are indifferent statistically across neighborhoods.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3F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Alt: There is a difference in prices for different neighborhoods.</a:t>
            </a:r>
            <a:endParaRPr lang="en-US" sz="2400" dirty="0">
              <a:solidFill>
                <a:srgbClr val="003F5B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1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INFERENCE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7025CD-4867-40CA-B9FE-6C49430FE0C6}"/>
              </a:ext>
            </a:extLst>
          </p:cNvPr>
          <p:cNvSpPr/>
          <p:nvPr/>
        </p:nvSpPr>
        <p:spPr>
          <a:xfrm>
            <a:off x="432774" y="1366706"/>
            <a:ext cx="11146830" cy="5181600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46C69-5E5A-44FD-876C-B95C0B9B52B3}"/>
              </a:ext>
            </a:extLst>
          </p:cNvPr>
          <p:cNvSpPr txBox="1"/>
          <p:nvPr/>
        </p:nvSpPr>
        <p:spPr>
          <a:xfrm>
            <a:off x="612397" y="1585519"/>
            <a:ext cx="10798554" cy="511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the inference function in R, we get the following statistics for mean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means vary significantly, therefore we reject the null hypothesis.</a:t>
            </a:r>
          </a:p>
          <a:p>
            <a:endParaRPr lang="en-US" sz="24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DCD9DECE-E528-42E4-89D3-CB2869C6E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809791"/>
              </p:ext>
            </p:extLst>
          </p:nvPr>
        </p:nvGraphicFramePr>
        <p:xfrm>
          <a:off x="1793875" y="2687320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289940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160068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748863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0759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5018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Bronx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Brooklyn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Staten Island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0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124.38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0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3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MODELING</a:t>
            </a:r>
          </a:p>
        </p:txBody>
      </p:sp>
      <p:pic>
        <p:nvPicPr>
          <p:cNvPr id="4" name="Picture" descr="Chart, scatter chart&#10;&#10;Description automatically generated">
            <a:extLst>
              <a:ext uri="{FF2B5EF4-FFF2-40B4-BE49-F238E27FC236}">
                <a16:creationId xmlns:a16="http://schemas.microsoft.com/office/drawing/2014/main" id="{20C9E057-DEBB-4037-BB85-4C0C106022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33375" y="2066925"/>
            <a:ext cx="5524500" cy="42100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EE9478-0C4E-4B82-90BC-EBF626DB6D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096000" y="2066925"/>
            <a:ext cx="5381625" cy="42100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09E5E-7315-4703-875A-A365F9988EAC}"/>
              </a:ext>
            </a:extLst>
          </p:cNvPr>
          <p:cNvSpPr txBox="1"/>
          <p:nvPr/>
        </p:nvSpPr>
        <p:spPr>
          <a:xfrm>
            <a:off x="612397" y="1585519"/>
            <a:ext cx="10798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Plots of the First Linear Regression Model: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AC4E52-5E14-46B8-B2F2-834876085C26}"/>
              </a:ext>
            </a:extLst>
          </p:cNvPr>
          <p:cNvSpPr/>
          <p:nvPr/>
        </p:nvSpPr>
        <p:spPr>
          <a:xfrm>
            <a:off x="432774" y="1366706"/>
            <a:ext cx="11146830" cy="5181600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	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B608A-720F-45AD-8EF3-41526000D289}"/>
              </a:ext>
            </a:extLst>
          </p:cNvPr>
          <p:cNvSpPr txBox="1"/>
          <p:nvPr/>
        </p:nvSpPr>
        <p:spPr>
          <a:xfrm>
            <a:off x="612396" y="1585519"/>
            <a:ext cx="110366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dataset consists of Airbnb listing for NYC, for the year 2019.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has 48895 observations of 16 variables.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be exploring and analyzing the data to determine any relationships between pricing and the other variables like geographic location, seasonality and online reviews.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purpose of this study is to develop a data driven statistical model for host pricing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87874DD4-21B1-4BBA-9F49-70F49F4D285B}"/>
              </a:ext>
            </a:extLst>
          </p:cNvPr>
          <p:cNvSpPr txBox="1">
            <a:spLocks/>
          </p:cNvSpPr>
          <p:nvPr/>
        </p:nvSpPr>
        <p:spPr>
          <a:xfrm>
            <a:off x="432774" y="426303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216907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MODELING</a:t>
            </a:r>
          </a:p>
        </p:txBody>
      </p:sp>
      <p:pic>
        <p:nvPicPr>
          <p:cNvPr id="4" name="Picture" descr="Chart, scatter chart&#10;&#10;Description automatically generated">
            <a:extLst>
              <a:ext uri="{FF2B5EF4-FFF2-40B4-BE49-F238E27FC236}">
                <a16:creationId xmlns:a16="http://schemas.microsoft.com/office/drawing/2014/main" id="{99EFF5C7-0ECC-4123-B4F9-3729D3A55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90562" y="2076449"/>
            <a:ext cx="5405438" cy="43910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 descr="Chart, histogram&#10;&#10;Description automatically generated">
            <a:extLst>
              <a:ext uri="{FF2B5EF4-FFF2-40B4-BE49-F238E27FC236}">
                <a16:creationId xmlns:a16="http://schemas.microsoft.com/office/drawing/2014/main" id="{BCF29F57-D0B5-4987-817A-E804038BD9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53186" y="2076449"/>
            <a:ext cx="5048251" cy="43910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009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MODELING</a:t>
            </a:r>
          </a:p>
        </p:txBody>
      </p:sp>
      <p:pic>
        <p:nvPicPr>
          <p:cNvPr id="4" name="Picture" descr="Chart&#10;&#10;Description automatically generated">
            <a:extLst>
              <a:ext uri="{FF2B5EF4-FFF2-40B4-BE49-F238E27FC236}">
                <a16:creationId xmlns:a16="http://schemas.microsoft.com/office/drawing/2014/main" id="{EF80CABC-C955-476F-A306-D55D4D9506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32773" y="2152650"/>
            <a:ext cx="5520352" cy="453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 descr="Chart, line chart&#10;&#10;Description automatically generated">
            <a:extLst>
              <a:ext uri="{FF2B5EF4-FFF2-40B4-BE49-F238E27FC236}">
                <a16:creationId xmlns:a16="http://schemas.microsoft.com/office/drawing/2014/main" id="{0A68C22B-5F54-4EDB-9569-EC569C7740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624636" y="2152651"/>
            <a:ext cx="4900613" cy="453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1EF8F-C8E9-45B3-9809-BD3B7169C438}"/>
              </a:ext>
            </a:extLst>
          </p:cNvPr>
          <p:cNvSpPr txBox="1"/>
          <p:nvPr/>
        </p:nvSpPr>
        <p:spPr>
          <a:xfrm>
            <a:off x="612397" y="1585519"/>
            <a:ext cx="10798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Plots of the Second Linear Regression Model: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1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MODELING</a:t>
            </a:r>
          </a:p>
        </p:txBody>
      </p:sp>
      <p:pic>
        <p:nvPicPr>
          <p:cNvPr id="6" name="Picture" descr="Chart, scatter chart&#10;&#10;Description automatically generated">
            <a:extLst>
              <a:ext uri="{FF2B5EF4-FFF2-40B4-BE49-F238E27FC236}">
                <a16:creationId xmlns:a16="http://schemas.microsoft.com/office/drawing/2014/main" id="{A4739FCD-D8E0-475D-B7F6-C069238513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32774" y="2962275"/>
            <a:ext cx="5387002" cy="36004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" descr="Chart&#10;&#10;Description automatically generated">
            <a:extLst>
              <a:ext uri="{FF2B5EF4-FFF2-40B4-BE49-F238E27FC236}">
                <a16:creationId xmlns:a16="http://schemas.microsoft.com/office/drawing/2014/main" id="{F7510D99-5AA1-49DA-BFBA-42F8151B75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562726" y="2800350"/>
            <a:ext cx="4848226" cy="37623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E3032-5C84-476A-A32D-23B1DAFDC195}"/>
              </a:ext>
            </a:extLst>
          </p:cNvPr>
          <p:cNvSpPr txBox="1"/>
          <p:nvPr/>
        </p:nvSpPr>
        <p:spPr>
          <a:xfrm>
            <a:off x="612397" y="1585519"/>
            <a:ext cx="10798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Residuals vs fitted qualities show the specks are not equally distributed and don’t show a consistent difference around x. Therefore, linearity and fluctuation suppositions are not satisfied.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QQ plot has a nearly straight line. Therefore, Normality presumptions are met.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6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7157C-A001-44EA-AB68-3349CE746E84}"/>
              </a:ext>
            </a:extLst>
          </p:cNvPr>
          <p:cNvSpPr txBox="1"/>
          <p:nvPr/>
        </p:nvSpPr>
        <p:spPr>
          <a:xfrm>
            <a:off x="941033" y="2965142"/>
            <a:ext cx="749053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DejaVuSerif-Bold"/>
                <a:ea typeface="Calibri" panose="020F0502020204030204" pitchFamily="34" charset="0"/>
                <a:cs typeface="DejaVuSerif-Bold"/>
              </a:rPr>
              <a:t>Y= 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-28550 + (-208.9 * latitude) +(0.04005 *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minimum_nights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(-503.6 * longitude) +(-104.8 *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room_typePrivate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)+ (-134.9  *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room_typeShared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)+ (-33.30 *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neighbourhood_groupBrooklyn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)+ (27.78 *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neighbourhood_groupManhattan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(-4.049 *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neighbourhood_groupQueens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(-162.8 *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neighbourhood_groupStaten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Island) + (0.1525* availability_365)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9ABB0-6924-4417-86EB-262DAB60D7E8}"/>
              </a:ext>
            </a:extLst>
          </p:cNvPr>
          <p:cNvSpPr txBox="1"/>
          <p:nvPr/>
        </p:nvSpPr>
        <p:spPr>
          <a:xfrm>
            <a:off x="2381433" y="1399675"/>
            <a:ext cx="6691545" cy="99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Regression Formula for Price Based on First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656279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FFA600"/>
                </a:solidFill>
              </a:rPr>
              <a:t>PREDICTION 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A6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7728687-224E-44B6-8006-D0600B97D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27090" y="2141220"/>
            <a:ext cx="6014906" cy="2640505"/>
          </a:xfrm>
          <a:prstGeom prst="rect">
            <a:avLst/>
          </a:prstGeom>
        </p:spPr>
      </p:pic>
      <p:sp>
        <p:nvSpPr>
          <p:cNvPr id="5" name="Title 13">
            <a:extLst>
              <a:ext uri="{FF2B5EF4-FFF2-40B4-BE49-F238E27FC236}">
                <a16:creationId xmlns:a16="http://schemas.microsoft.com/office/drawing/2014/main" id="{BBF7C7DF-32D3-4050-AF79-1F94EB62B7B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B86F8-ECE2-4FA9-B601-CF6DD0A5DF44}"/>
              </a:ext>
            </a:extLst>
          </p:cNvPr>
          <p:cNvSpPr txBox="1"/>
          <p:nvPr/>
        </p:nvSpPr>
        <p:spPr>
          <a:xfrm>
            <a:off x="2200956" y="1166037"/>
            <a:ext cx="7790088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Comparing Price Estimate with Original Price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A275A-9F6B-4643-93A5-F12D52E01838}"/>
              </a:ext>
            </a:extLst>
          </p:cNvPr>
          <p:cNvSpPr txBox="1"/>
          <p:nvPr/>
        </p:nvSpPr>
        <p:spPr>
          <a:xfrm>
            <a:off x="2071921" y="4892608"/>
            <a:ext cx="7790088" cy="375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 R-squared:  0.0877, Adjusted R-squared:  0.08743</a:t>
            </a:r>
            <a:endParaRPr lang="en-US" sz="2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1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BBF7C7DF-32D3-4050-AF79-1F94EB62B7B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130C2-5463-4F16-B284-C86A0D536557}"/>
              </a:ext>
            </a:extLst>
          </p:cNvPr>
          <p:cNvSpPr txBox="1"/>
          <p:nvPr/>
        </p:nvSpPr>
        <p:spPr>
          <a:xfrm>
            <a:off x="612397" y="1585519"/>
            <a:ext cx="107985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variables were used in the multiple linear models to fit the dataset.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Estimated price and original price do not match.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Hence, the price cannot be accurately predicted based on  these factors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71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6C3FE2-0AC4-4F84-B110-275EA268F7A5}"/>
              </a:ext>
            </a:extLst>
          </p:cNvPr>
          <p:cNvSpPr/>
          <p:nvPr/>
        </p:nvSpPr>
        <p:spPr>
          <a:xfrm>
            <a:off x="7463352" y="511029"/>
            <a:ext cx="4728647" cy="5181600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D47BE52-3546-47C4-BA54-ADC3E625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"/>
          <a:stretch/>
        </p:blipFill>
        <p:spPr>
          <a:xfrm>
            <a:off x="0" y="0"/>
            <a:ext cx="746335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4F600-206C-422A-8AB2-4A6577BECBFC}"/>
              </a:ext>
            </a:extLst>
          </p:cNvPr>
          <p:cNvSpPr/>
          <p:nvPr/>
        </p:nvSpPr>
        <p:spPr>
          <a:xfrm>
            <a:off x="2821505" y="511029"/>
            <a:ext cx="4641848" cy="51816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9E2AEC-7ED8-4D55-927E-6D3121E42D98}"/>
              </a:ext>
            </a:extLst>
          </p:cNvPr>
          <p:cNvGrpSpPr/>
          <p:nvPr/>
        </p:nvGrpSpPr>
        <p:grpSpPr>
          <a:xfrm>
            <a:off x="2552700" y="2459503"/>
            <a:ext cx="7829550" cy="1267708"/>
            <a:chOff x="2552700" y="1762371"/>
            <a:chExt cx="7829550" cy="1267708"/>
          </a:xfrm>
        </p:grpSpPr>
        <p:sp>
          <p:nvSpPr>
            <p:cNvPr id="15" name="Title 13">
              <a:extLst>
                <a:ext uri="{FF2B5EF4-FFF2-40B4-BE49-F238E27FC236}">
                  <a16:creationId xmlns:a16="http://schemas.microsoft.com/office/drawing/2014/main" id="{E6C72F7B-4D54-43CD-AA48-85103B7C6FCF}"/>
                </a:ext>
              </a:extLst>
            </p:cNvPr>
            <p:cNvSpPr txBox="1">
              <a:spLocks/>
            </p:cNvSpPr>
            <p:nvPr/>
          </p:nvSpPr>
          <p:spPr>
            <a:xfrm>
              <a:off x="2552700" y="1762371"/>
              <a:ext cx="7086600" cy="8309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FA600"/>
                  </a:solidFill>
                  <a:effectLst/>
                  <a:uLnTx/>
                  <a:uFillTx/>
                  <a:ea typeface="+mj-ea"/>
                  <a:cs typeface="+mj-cs"/>
                </a:rPr>
                <a:t>THANK YOU!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24D565-47E9-4223-A503-D9D6E0D3E695}"/>
                </a:ext>
              </a:extLst>
            </p:cNvPr>
            <p:cNvSpPr txBox="1"/>
            <p:nvPr/>
          </p:nvSpPr>
          <p:spPr>
            <a:xfrm>
              <a:off x="3547178" y="2783858"/>
              <a:ext cx="68350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/>
                <a:t>Ajay Acharya Kanagala, Jinee Hasmukhbh Patel, Rumana Myageri, Quyen Tuan Ngo</a:t>
              </a:r>
            </a:p>
          </p:txBody>
        </p:sp>
      </p:grpSp>
      <p:pic>
        <p:nvPicPr>
          <p:cNvPr id="22" name="Picture 21" descr="A picture containing building, city, skyscraper&#10;&#10;Description automatically generated">
            <a:extLst>
              <a:ext uri="{FF2B5EF4-FFF2-40B4-BE49-F238E27FC236}">
                <a16:creationId xmlns:a16="http://schemas.microsoft.com/office/drawing/2014/main" id="{9E2C96C5-EE84-482D-910C-3CCF63756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18" y="2001580"/>
            <a:ext cx="1417787" cy="1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6C3FE2-0AC4-4F84-B110-275EA268F7A5}"/>
              </a:ext>
            </a:extLst>
          </p:cNvPr>
          <p:cNvSpPr/>
          <p:nvPr/>
        </p:nvSpPr>
        <p:spPr>
          <a:xfrm>
            <a:off x="432774" y="1366706"/>
            <a:ext cx="11146830" cy="5181600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B608A-720F-45AD-8EF3-41526000D289}"/>
              </a:ext>
            </a:extLst>
          </p:cNvPr>
          <p:cNvSpPr txBox="1"/>
          <p:nvPr/>
        </p:nvSpPr>
        <p:spPr>
          <a:xfrm>
            <a:off x="612396" y="1585519"/>
            <a:ext cx="109672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dataset contains information on the hosts, locations, reviews, prices and features of the listings.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contains 11 numerical and 5 categorical variables.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has 48895 observations of 16 variables.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C57E5B-6DFC-49BD-91E1-D95F85A9D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36" y="3957506"/>
            <a:ext cx="3760477" cy="248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F5B20B15-4A15-4022-A6D4-F3523C66FB0F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2700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11093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A600"/>
                </a:solidFill>
              </a:rPr>
              <a:t>MISSING VALUES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A6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3" name="Picture 2" descr="Chart, table&#10;&#10;Description automatically generated">
            <a:extLst>
              <a:ext uri="{FF2B5EF4-FFF2-40B4-BE49-F238E27FC236}">
                <a16:creationId xmlns:a16="http://schemas.microsoft.com/office/drawing/2014/main" id="{EAFB4710-B5D9-41B5-A430-7AA434B6E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4" y="1326563"/>
            <a:ext cx="8535058" cy="54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6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11093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A600"/>
                </a:solidFill>
              </a:rPr>
              <a:t>DENSITY OF LISTINGS BY NEIGHBOURHOOD GROUPS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A6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E521EA-518A-43AA-A60C-AC4B340C1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3" y="1413545"/>
            <a:ext cx="9575293" cy="53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4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7922661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PRICE DISTRIBUTION VISUALIZATION USING GGPLOT</a:t>
            </a: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418EE3-E71C-4BFE-8196-36E9545E7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7" y="1309913"/>
            <a:ext cx="9056598" cy="55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7922661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A600"/>
                </a:solidFill>
              </a:rPr>
              <a:t>TRANSFORMED DISTRIBUTION OF THE DATA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A6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9A5D352-4624-49D1-B7C8-9C0A87106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3" y="1326562"/>
            <a:ext cx="9029580" cy="55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10003132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A600"/>
                </a:solidFill>
              </a:rPr>
              <a:t>TRANSFORMED DISTRIBUTION OF PRICE FOR EVERY NEIGHBOURHOOD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A6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8197F81F-0E09-4442-9B7F-9FCF88972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1" y="1397847"/>
            <a:ext cx="9483013" cy="54601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5FA74-3776-4879-8C51-05A5217C821C}"/>
              </a:ext>
            </a:extLst>
          </p:cNvPr>
          <p:cNvSpPr/>
          <p:nvPr/>
        </p:nvSpPr>
        <p:spPr>
          <a:xfrm>
            <a:off x="8237989" y="2617365"/>
            <a:ext cx="1023457" cy="218114"/>
          </a:xfrm>
          <a:prstGeom prst="rect">
            <a:avLst/>
          </a:prstGeom>
          <a:solidFill>
            <a:srgbClr val="F8CBAD">
              <a:alpha val="4000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E6C72F7B-4D54-43CD-AA48-85103B7C6FCF}"/>
              </a:ext>
            </a:extLst>
          </p:cNvPr>
          <p:cNvSpPr txBox="1">
            <a:spLocks/>
          </p:cNvSpPr>
          <p:nvPr/>
        </p:nvSpPr>
        <p:spPr>
          <a:xfrm>
            <a:off x="432773" y="977514"/>
            <a:ext cx="11093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A600"/>
                </a:solidFill>
              </a:rPr>
              <a:t>TAKING ANOTHER LOOK AT THE MEAN PRICES PER NEIGHBOURHOOD GROUP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A6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DB15D446-7D2E-402C-A7A4-D98923111F20}"/>
              </a:ext>
            </a:extLst>
          </p:cNvPr>
          <p:cNvSpPr txBox="1">
            <a:spLocks/>
          </p:cNvSpPr>
          <p:nvPr/>
        </p:nvSpPr>
        <p:spPr>
          <a:xfrm>
            <a:off x="432773" y="406866"/>
            <a:ext cx="7922661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A600"/>
                </a:solidFill>
                <a:effectLst/>
                <a:uLnTx/>
                <a:uFillTx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3" name="Picture 2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45E87377-673C-4F84-B2A7-EA905989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321407"/>
            <a:ext cx="9450460" cy="54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</TotalTime>
  <Words>669</Words>
  <Application>Microsoft Office PowerPoint</Application>
  <PresentationFormat>Widescreen</PresentationFormat>
  <Paragraphs>152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Consolas</vt:lpstr>
      <vt:lpstr>DejaVuSerif-Bold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Rumana Mohammed Myageri</cp:lastModifiedBy>
  <cp:revision>99</cp:revision>
  <dcterms:created xsi:type="dcterms:W3CDTF">2018-03-26T02:53:55Z</dcterms:created>
  <dcterms:modified xsi:type="dcterms:W3CDTF">2021-07-30T01:44:37Z</dcterms:modified>
</cp:coreProperties>
</file>